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802ec4b3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802ec4b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400">
                <a:solidFill>
                  <a:schemeClr val="dk1"/>
                </a:solidFill>
              </a:rPr>
              <a:t>Convolutional layers give better performance with images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400">
                <a:solidFill>
                  <a:schemeClr val="dk1"/>
                </a:solidFill>
              </a:rPr>
              <a:t>During training, the discriminator has to identify the class of the generated image, otherwise there is a loss component added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b7995aed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b7995aed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be9cbe42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be9cbe42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b7995aed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b7995ae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b7995aed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8b7995aed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radiance emitted by surface -&gt; no calc required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be9cbe42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be9cbe42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radiance emitted by surface -&gt; no calc required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b7995aed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8b7995aed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Option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b7995aed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b7995aed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radiance emitted by surface -&gt; no calc required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9fac8f6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9fac8f6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Julian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91279036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91279036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88433bf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888433bf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b7995aed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b7995aed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7d2d86b5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7d2d86b5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Generative Adversariel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Training process: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v"/>
              <a:t>discriminator has to identify the real images and the fake images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sv"/>
              <a:t>generator has to generate images to fool the discriminator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b7995aed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b7995aed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B8C6D3"/>
                </a:solidFill>
              </a:rPr>
              <a:t>The attention module guides our model to fo-</a:t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B8C6D3"/>
                </a:solidFill>
              </a:rPr>
              <a:t>cus on more important regions distinguishing between source and target do-</a:t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B8C6D3"/>
                </a:solidFill>
              </a:rPr>
              <a:t>mains based on the attention map obtained by the auxiliary classifier.</a:t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B8C6D3"/>
                </a:solidFill>
              </a:rPr>
              <a:t>you will see later how this can also be a problem</a:t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B8C6D3"/>
                </a:solidFill>
              </a:rPr>
              <a:t>. Moreover, our new AdaLIN (Adap-</a:t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B8C6D3"/>
                </a:solidFill>
              </a:rPr>
              <a:t>tive Layer-Instance Normalization) function helps our attention-guided model to</a:t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B8C6D3"/>
                </a:solidFill>
              </a:rPr>
              <a:t>flexibly control the amount of change in shape and texture by learned param-</a:t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400">
                <a:solidFill>
                  <a:srgbClr val="B8C6D3"/>
                </a:solidFill>
              </a:rPr>
              <a:t>eters depending on datasets.</a:t>
            </a:r>
            <a:endParaRPr sz="1400">
              <a:solidFill>
                <a:srgbClr val="B8C6D3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be9cbe42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be9cbe42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88433bff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88433bf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b7995aed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b7995aed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Jesper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4260300" cy="3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edium.com/@kraken2404/introduction-to-generative-adversarial-networks-gans-89095151cd3a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jpg"/><Relationship Id="rId9" Type="http://schemas.openxmlformats.org/officeDocument/2006/relationships/image" Target="../media/image28.jpg"/><Relationship Id="rId5" Type="http://schemas.openxmlformats.org/officeDocument/2006/relationships/image" Target="../media/image27.jpg"/><Relationship Id="rId6" Type="http://schemas.openxmlformats.org/officeDocument/2006/relationships/image" Target="../media/image13.jpg"/><Relationship Id="rId7" Type="http://schemas.openxmlformats.org/officeDocument/2006/relationships/image" Target="../media/image15.jpg"/><Relationship Id="rId8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27608" y="752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lt1"/>
                </a:solidFill>
              </a:rPr>
              <a:t>Comparing different GAN </a:t>
            </a:r>
            <a:r>
              <a:rPr lang="sv">
                <a:solidFill>
                  <a:schemeClr val="lt1"/>
                </a:solidFill>
              </a:rPr>
              <a:t>architectures to generate 2D character sprites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05475"/>
            <a:ext cx="8520600" cy="19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66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536679"/>
                </a:solidFill>
              </a:rPr>
              <a:t>Mario Impesi, Julian Voith</a:t>
            </a:r>
            <a:endParaRPr>
              <a:solidFill>
                <a:srgbClr val="53667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327600" y="180175"/>
            <a:ext cx="863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Unconditional image generation - </a:t>
            </a:r>
            <a:r>
              <a:rPr lang="sv" sz="2200"/>
              <a:t>Deep Convolutional GANs</a:t>
            </a:r>
            <a:endParaRPr sz="2200"/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311700" y="752875"/>
            <a:ext cx="85206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GAN with convolutional layers</a:t>
            </a:r>
            <a:endParaRPr sz="1400">
              <a:solidFill>
                <a:srgbClr val="B8C6D3"/>
              </a:solidFill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25" y="1404063"/>
            <a:ext cx="6332150" cy="25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311700" y="4424000"/>
            <a:ext cx="6171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Can generate images in different classes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1889100" y="4076997"/>
            <a:ext cx="536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B8C6D3"/>
                </a:solidFill>
              </a:rPr>
              <a:t>[Source: </a:t>
            </a:r>
            <a:r>
              <a:rPr lang="sv" sz="800">
                <a:solidFill>
                  <a:srgbClr val="B8C6D3"/>
                </a:solidFill>
                <a:highlight>
                  <a:srgbClr val="313338"/>
                </a:highlight>
              </a:rPr>
              <a:t>https://arxiv.org/pdf/1511.06434.pdf</a:t>
            </a:r>
            <a:r>
              <a:rPr lang="sv" sz="800">
                <a:solidFill>
                  <a:srgbClr val="B8C6D3"/>
                </a:solidFill>
              </a:rPr>
              <a:t>]</a:t>
            </a:r>
            <a:endParaRPr sz="800">
              <a:solidFill>
                <a:srgbClr val="B8C6D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327600" y="182144"/>
            <a:ext cx="863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Unconditional image generation - Results and issues of DCGAN</a:t>
            </a:r>
            <a:endParaRPr sz="2200"/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b="1614" l="1615" r="1663" t="1730"/>
          <a:stretch/>
        </p:blipFill>
        <p:spPr>
          <a:xfrm>
            <a:off x="729750" y="1206025"/>
            <a:ext cx="3200551" cy="31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4636975" y="1958575"/>
            <a:ext cx="425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Many characters look the same</a:t>
            </a:r>
            <a:endParaRPr>
              <a:solidFill>
                <a:srgbClr val="B8C6D3"/>
              </a:solidFill>
            </a:endParaRPr>
          </a:p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Some visual artifacts</a:t>
            </a:r>
            <a:endParaRPr>
              <a:solidFill>
                <a:srgbClr val="B8C6D3"/>
              </a:solidFill>
            </a:endParaRPr>
          </a:p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General poor quality</a:t>
            </a:r>
            <a:endParaRPr>
              <a:solidFill>
                <a:srgbClr val="B8C6D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327600" y="18119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sv" sz="2200"/>
              <a:t>Unconditional image generation - Results and issues of DCGAN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00"/>
          </a:p>
        </p:txBody>
      </p:sp>
      <p:sp>
        <p:nvSpPr>
          <p:cNvPr id="199" name="Google Shape;199;p24"/>
          <p:cNvSpPr txBox="1"/>
          <p:nvPr/>
        </p:nvSpPr>
        <p:spPr>
          <a:xfrm>
            <a:off x="729750" y="2281825"/>
            <a:ext cx="425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Wrong orientation</a:t>
            </a:r>
            <a:endParaRPr>
              <a:solidFill>
                <a:srgbClr val="B8C6D3"/>
              </a:solidFill>
            </a:endParaRPr>
          </a:p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No consistency when orientation changes</a:t>
            </a:r>
            <a:endParaRPr>
              <a:solidFill>
                <a:srgbClr val="B8C6D3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800" y="1173213"/>
            <a:ext cx="2651325" cy="79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800" y="1990476"/>
            <a:ext cx="2651325" cy="79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5800" y="2807726"/>
            <a:ext cx="2651325" cy="79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5800" y="3642386"/>
            <a:ext cx="2651325" cy="7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327600" y="1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Unconditional image generation - </a:t>
            </a:r>
            <a:r>
              <a:rPr lang="sv" sz="2200"/>
              <a:t>StyleGAN2-ADA</a:t>
            </a:r>
            <a:endParaRPr sz="2200"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382950" y="3940675"/>
            <a:ext cx="8520600" cy="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Adaptive Discriminator Augmentation (ADA) for small datasets</a:t>
            </a:r>
            <a:endParaRPr sz="1400"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Augmentations that don’t </a:t>
            </a:r>
            <a:r>
              <a:rPr i="1" lang="sv" sz="1400">
                <a:solidFill>
                  <a:srgbClr val="B8C6D3"/>
                </a:solidFill>
              </a:rPr>
              <a:t>leak </a:t>
            </a:r>
            <a:r>
              <a:rPr lang="sv" sz="1400">
                <a:solidFill>
                  <a:srgbClr val="B8C6D3"/>
                </a:solidFill>
              </a:rPr>
              <a:t>to the generated images</a:t>
            </a:r>
            <a:endParaRPr sz="1400">
              <a:solidFill>
                <a:srgbClr val="B8C6D3"/>
              </a:solidFill>
            </a:endParaRPr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382950" y="752875"/>
            <a:ext cx="85206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Transforms the input and feeds it to the generator in different layers of the network</a:t>
            </a:r>
            <a:endParaRPr sz="1400"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Able to separate high </a:t>
            </a:r>
            <a:r>
              <a:rPr lang="sv" sz="1400">
                <a:solidFill>
                  <a:srgbClr val="B8C6D3"/>
                </a:solidFill>
              </a:rPr>
              <a:t>level</a:t>
            </a:r>
            <a:r>
              <a:rPr lang="sv" sz="1400">
                <a:solidFill>
                  <a:srgbClr val="B8C6D3"/>
                </a:solidFill>
              </a:rPr>
              <a:t> attributes from variations</a:t>
            </a:r>
            <a:endParaRPr sz="1400">
              <a:solidFill>
                <a:srgbClr val="B8C6D3"/>
              </a:solidFill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963" y="1781575"/>
            <a:ext cx="3752587" cy="196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327600" y="1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Unconditional image generation - </a:t>
            </a:r>
            <a:r>
              <a:rPr lang="sv" sz="2200"/>
              <a:t>Results and issues of StyleGAN</a:t>
            </a:r>
            <a:endParaRPr sz="2200"/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b="49760" l="27931" r="40564" t="31449"/>
          <a:stretch/>
        </p:blipFill>
        <p:spPr>
          <a:xfrm>
            <a:off x="327600" y="1451288"/>
            <a:ext cx="4539648" cy="27077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5273850" y="2281825"/>
            <a:ext cx="359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Much improved quality</a:t>
            </a:r>
            <a:endParaRPr>
              <a:solidFill>
                <a:srgbClr val="B8C6D3"/>
              </a:solidFill>
            </a:endParaRPr>
          </a:p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Some characters are too similar</a:t>
            </a:r>
            <a:endParaRPr>
              <a:solidFill>
                <a:srgbClr val="B8C6D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327600" y="1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2200"/>
              <a:t>Unconditional image generation - Results and issues of StyleGAN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425" y="917312"/>
            <a:ext cx="3052148" cy="377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509675" y="2281825"/>
            <a:ext cx="425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Orientation is always correct</a:t>
            </a:r>
            <a:endParaRPr>
              <a:solidFill>
                <a:srgbClr val="B8C6D3"/>
              </a:solidFill>
            </a:endParaRPr>
          </a:p>
          <a:p>
            <a:pPr indent="-3175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No consistency when orientation changes</a:t>
            </a:r>
            <a:endParaRPr>
              <a:solidFill>
                <a:srgbClr val="B8C6D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327600" y="1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Summary</a:t>
            </a:r>
            <a:endParaRPr sz="2200"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311700" y="781400"/>
            <a:ext cx="8647200" cy="4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We tried different GAN </a:t>
            </a:r>
            <a:r>
              <a:rPr lang="sv" sz="1400">
                <a:solidFill>
                  <a:srgbClr val="B8C6D3"/>
                </a:solidFill>
              </a:rPr>
              <a:t>architectures</a:t>
            </a:r>
            <a:r>
              <a:rPr lang="sv" sz="1400">
                <a:solidFill>
                  <a:srgbClr val="B8C6D3"/>
                </a:solidFill>
              </a:rPr>
              <a:t> to generate 2D character sprites</a:t>
            </a:r>
            <a:endParaRPr sz="1400"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b="1" lang="sv" sz="1400">
                <a:solidFill>
                  <a:srgbClr val="B8C6D3"/>
                </a:solidFill>
              </a:rPr>
              <a:t>U-GAT-IT: </a:t>
            </a:r>
            <a:r>
              <a:rPr lang="sv" sz="1400">
                <a:solidFill>
                  <a:srgbClr val="B8C6D3"/>
                </a:solidFill>
              </a:rPr>
              <a:t>Difficulties to capture information and translate it into a low resolution output</a:t>
            </a:r>
            <a:endParaRPr sz="1400"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b="1" lang="sv" sz="1400">
                <a:solidFill>
                  <a:srgbClr val="B8C6D3"/>
                </a:solidFill>
              </a:rPr>
              <a:t>DCGAN:</a:t>
            </a:r>
            <a:r>
              <a:rPr lang="sv" sz="1400">
                <a:solidFill>
                  <a:srgbClr val="B8C6D3"/>
                </a:solidFill>
              </a:rPr>
              <a:t> Generated characters with orientation but in overall bad quality and </a:t>
            </a:r>
            <a:r>
              <a:rPr lang="sv" sz="1400">
                <a:solidFill>
                  <a:srgbClr val="B8C6D3"/>
                </a:solidFill>
              </a:rPr>
              <a:t>consistency</a:t>
            </a:r>
            <a:endParaRPr sz="1400"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b="1" lang="sv" sz="1400">
                <a:solidFill>
                  <a:srgbClr val="B8C6D3"/>
                </a:solidFill>
              </a:rPr>
              <a:t>StyleGAN2-ADA:</a:t>
            </a:r>
            <a:r>
              <a:rPr lang="sv" sz="1400">
                <a:solidFill>
                  <a:srgbClr val="B8C6D3"/>
                </a:solidFill>
              </a:rPr>
              <a:t> Lacked variety and </a:t>
            </a:r>
            <a:r>
              <a:rPr lang="sv" sz="1400">
                <a:solidFill>
                  <a:srgbClr val="B8C6D3"/>
                </a:solidFill>
              </a:rPr>
              <a:t>consistency</a:t>
            </a:r>
            <a:r>
              <a:rPr lang="sv" sz="1400">
                <a:solidFill>
                  <a:srgbClr val="B8C6D3"/>
                </a:solidFill>
              </a:rPr>
              <a:t> but overall good quality</a:t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8C6D3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sv" sz="1400">
                <a:solidFill>
                  <a:schemeClr val="accent4"/>
                </a:solidFill>
              </a:rPr>
              <a:t>So how could we improve the given results?</a:t>
            </a:r>
            <a:endParaRPr b="1"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400">
                <a:solidFill>
                  <a:srgbClr val="B8C6D3"/>
                </a:solidFill>
              </a:rPr>
              <a:t> </a:t>
            </a:r>
            <a:endParaRPr sz="1400">
              <a:solidFill>
                <a:srgbClr val="B8C6D3"/>
              </a:solidFill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4482900" y="2571750"/>
            <a:ext cx="4317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8C6D3"/>
          </a:solidFill>
          <a:ln cap="flat" cmpd="sng" w="9525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11700" y="1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Potential improvements</a:t>
            </a:r>
            <a:endParaRPr sz="2200"/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311700" y="781400"/>
            <a:ext cx="8631300" cy="4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400">
                <a:solidFill>
                  <a:schemeClr val="accent4"/>
                </a:solidFill>
              </a:rPr>
              <a:t>U-GAT-IT</a:t>
            </a:r>
            <a:endParaRPr b="1" sz="1400"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In our case the domains are too different, it could work with other domains</a:t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sv" sz="1400">
                <a:solidFill>
                  <a:schemeClr val="accent4"/>
                </a:solidFill>
              </a:rPr>
              <a:t>DCGAN</a:t>
            </a:r>
            <a:endParaRPr b="1" sz="1400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Adjustments/Extension to the specific model we used</a:t>
            </a:r>
            <a:endParaRPr sz="1400"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More heterogeneous dataset</a:t>
            </a:r>
            <a:endParaRPr sz="1400">
              <a:solidFill>
                <a:srgbClr val="B8C6D3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More training </a:t>
            </a:r>
            <a:endParaRPr sz="1400">
              <a:solidFill>
                <a:srgbClr val="B8C6D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sv" sz="1400">
                <a:solidFill>
                  <a:schemeClr val="accent4"/>
                </a:solidFill>
              </a:rPr>
              <a:t>StyleGAN2-ADA</a:t>
            </a:r>
            <a:endParaRPr b="1" sz="1400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Spend more time on </a:t>
            </a:r>
            <a:r>
              <a:rPr lang="sv" sz="1400">
                <a:solidFill>
                  <a:srgbClr val="B8C6D3"/>
                </a:solidFill>
              </a:rPr>
              <a:t>fine tuning</a:t>
            </a:r>
            <a:r>
              <a:rPr lang="sv" sz="1400">
                <a:solidFill>
                  <a:srgbClr val="B8C6D3"/>
                </a:solidFill>
              </a:rPr>
              <a:t> parameters</a:t>
            </a:r>
            <a:endParaRPr sz="1400"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More heterogeneous dataset</a:t>
            </a:r>
            <a:endParaRPr sz="1400"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 sz="1400">
                <a:solidFill>
                  <a:srgbClr val="B8C6D3"/>
                </a:solidFill>
              </a:rPr>
              <a:t>More training </a:t>
            </a:r>
            <a:endParaRPr sz="1400">
              <a:solidFill>
                <a:srgbClr val="B8C6D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lt1"/>
                </a:solidFill>
              </a:rPr>
              <a:t>Thanks for your attention!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0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Overview</a:t>
            </a:r>
            <a:endParaRPr sz="2200"/>
          </a:p>
        </p:txBody>
      </p:sp>
      <p:sp>
        <p:nvSpPr>
          <p:cNvPr id="61" name="Google Shape;61;p14"/>
          <p:cNvSpPr/>
          <p:nvPr/>
        </p:nvSpPr>
        <p:spPr>
          <a:xfrm>
            <a:off x="475650" y="844350"/>
            <a:ext cx="118200" cy="3891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372750" y="881525"/>
            <a:ext cx="324000" cy="3348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372750" y="1751372"/>
            <a:ext cx="324000" cy="3348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72750" y="2621215"/>
            <a:ext cx="324000" cy="3348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72750" y="3491070"/>
            <a:ext cx="324000" cy="3348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72750" y="4360925"/>
            <a:ext cx="324000" cy="3348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706959" y="881525"/>
            <a:ext cx="22308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B8C6D3"/>
                </a:solidFill>
              </a:rPr>
              <a:t>Project idea</a:t>
            </a:r>
            <a:endParaRPr sz="1800">
              <a:solidFill>
                <a:srgbClr val="B8C6D3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06944" y="1751388"/>
            <a:ext cx="7107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B8C6D3"/>
                </a:solidFill>
              </a:rPr>
              <a:t>Image-to-image transformation </a:t>
            </a:r>
            <a:endParaRPr sz="1800">
              <a:solidFill>
                <a:srgbClr val="B8C6D3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06952" y="2621225"/>
            <a:ext cx="46899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B8C6D3"/>
                </a:solidFill>
              </a:rPr>
              <a:t>Unconditional image generation</a:t>
            </a:r>
            <a:endParaRPr sz="1800">
              <a:solidFill>
                <a:srgbClr val="B8C6D3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706959" y="3491075"/>
            <a:ext cx="22308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B8C6D3"/>
                </a:solidFill>
              </a:rPr>
              <a:t>Summary</a:t>
            </a:r>
            <a:endParaRPr sz="1800">
              <a:solidFill>
                <a:srgbClr val="B8C6D3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63100" y="4360925"/>
            <a:ext cx="36441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B8C6D3"/>
                </a:solidFill>
              </a:rPr>
              <a:t>Potential improvements</a:t>
            </a:r>
            <a:endParaRPr sz="1800">
              <a:solidFill>
                <a:srgbClr val="B8C6D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38450" y="20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Project idea</a:t>
            </a:r>
            <a:endParaRPr sz="22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533" y="3646210"/>
            <a:ext cx="655003" cy="69207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1076125" y="2479400"/>
            <a:ext cx="1877700" cy="489900"/>
          </a:xfrm>
          <a:prstGeom prst="roundRect">
            <a:avLst>
              <a:gd fmla="val 16667" name="adj"/>
            </a:avLst>
          </a:prstGeom>
          <a:solidFill>
            <a:srgbClr val="53667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B8C6D3"/>
                </a:solidFill>
              </a:rPr>
              <a:t>Option 1</a:t>
            </a:r>
            <a:endParaRPr>
              <a:solidFill>
                <a:srgbClr val="B8C6D3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23" y="3127051"/>
            <a:ext cx="1091852" cy="17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3212088" y="1116488"/>
            <a:ext cx="2719800" cy="489900"/>
          </a:xfrm>
          <a:prstGeom prst="roundRect">
            <a:avLst>
              <a:gd fmla="val 16667" name="adj"/>
            </a:avLst>
          </a:prstGeom>
          <a:solidFill>
            <a:srgbClr val="53667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B8C6D3"/>
                </a:solidFill>
              </a:rPr>
              <a:t>Generate 2D character sprites with GANs</a:t>
            </a:r>
            <a:endParaRPr>
              <a:solidFill>
                <a:srgbClr val="B8C6D3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952175" y="2479400"/>
            <a:ext cx="1879200" cy="489900"/>
          </a:xfrm>
          <a:prstGeom prst="roundRect">
            <a:avLst>
              <a:gd fmla="val 16667" name="adj"/>
            </a:avLst>
          </a:prstGeom>
          <a:solidFill>
            <a:srgbClr val="53667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B8C6D3"/>
                </a:solidFill>
              </a:rPr>
              <a:t>Option 2</a:t>
            </a:r>
            <a:endParaRPr>
              <a:solidFill>
                <a:srgbClr val="B8C6D3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9875" y="3398788"/>
            <a:ext cx="608400" cy="6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8800" y="3460150"/>
            <a:ext cx="1216800" cy="12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6850713" y="3922583"/>
            <a:ext cx="6495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 rot="7800251">
            <a:off x="2694889" y="1908958"/>
            <a:ext cx="565145" cy="2678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 flipH="1" rot="-7800251">
            <a:off x="5761389" y="1908958"/>
            <a:ext cx="565145" cy="2678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9138" y="33981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9738" y="4129263"/>
            <a:ext cx="608400" cy="6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49288" y="4129263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1950938" y="3922596"/>
            <a:ext cx="6495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438450" y="20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Project idea</a:t>
            </a:r>
            <a:endParaRPr sz="22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533" y="3646210"/>
            <a:ext cx="655003" cy="69207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1076125" y="2479400"/>
            <a:ext cx="1877700" cy="489900"/>
          </a:xfrm>
          <a:prstGeom prst="roundRect">
            <a:avLst>
              <a:gd fmla="val 16667" name="adj"/>
            </a:avLst>
          </a:prstGeom>
          <a:solidFill>
            <a:srgbClr val="536679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B8C6D3"/>
                </a:solidFill>
              </a:rPr>
              <a:t>Option 1</a:t>
            </a:r>
            <a:endParaRPr>
              <a:solidFill>
                <a:srgbClr val="B8C6D3"/>
              </a:solidFill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23" y="3127051"/>
            <a:ext cx="1091852" cy="17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3212088" y="1116488"/>
            <a:ext cx="2719800" cy="489900"/>
          </a:xfrm>
          <a:prstGeom prst="roundRect">
            <a:avLst>
              <a:gd fmla="val 16667" name="adj"/>
            </a:avLst>
          </a:prstGeom>
          <a:solidFill>
            <a:srgbClr val="53667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B8C6D3"/>
                </a:solidFill>
              </a:rPr>
              <a:t>Generate 2D character sprites with GANs</a:t>
            </a:r>
            <a:endParaRPr>
              <a:solidFill>
                <a:srgbClr val="B8C6D3"/>
              </a:solidFill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5952175" y="2479400"/>
            <a:ext cx="1879200" cy="489900"/>
          </a:xfrm>
          <a:prstGeom prst="roundRect">
            <a:avLst>
              <a:gd fmla="val 16667" name="adj"/>
            </a:avLst>
          </a:prstGeom>
          <a:solidFill>
            <a:srgbClr val="53667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B8C6D3"/>
                </a:solidFill>
              </a:rPr>
              <a:t>Option 2</a:t>
            </a:r>
            <a:endParaRPr>
              <a:solidFill>
                <a:srgbClr val="B8C6D3"/>
              </a:solidFill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9875" y="3398788"/>
            <a:ext cx="608400" cy="6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8800" y="3460150"/>
            <a:ext cx="1216800" cy="12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6850713" y="3922583"/>
            <a:ext cx="6495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 rot="7800251">
            <a:off x="2694889" y="1908958"/>
            <a:ext cx="565145" cy="2678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 flipH="1" rot="-7800251">
            <a:off x="5761389" y="1908958"/>
            <a:ext cx="565145" cy="2678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9138" y="33981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9738" y="4129263"/>
            <a:ext cx="608400" cy="6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49288" y="4129263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950938" y="3922596"/>
            <a:ext cx="6495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1889100" y="4351550"/>
            <a:ext cx="536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>
                <a:solidFill>
                  <a:srgbClr val="B8C6D3"/>
                </a:solidFill>
              </a:rPr>
              <a:t>[Source: </a:t>
            </a:r>
            <a:r>
              <a:rPr lang="sv" sz="800" u="sng">
                <a:solidFill>
                  <a:srgbClr val="B8C6D3"/>
                </a:solidFill>
                <a:highlight>
                  <a:srgbClr val="313338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https://medium.com/@kraken2404/introduction-to-generative-adversarial-networks-gans-89095151cd3a</a:t>
            </a:r>
            <a:r>
              <a:rPr lang="sv" sz="800">
                <a:solidFill>
                  <a:srgbClr val="B8C6D3"/>
                </a:solidFill>
              </a:rPr>
              <a:t>]</a:t>
            </a:r>
            <a:endParaRPr sz="800">
              <a:solidFill>
                <a:srgbClr val="B8C6D3"/>
              </a:solidFill>
            </a:endParaRPr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1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Image-to-Image transformation - What is a GAN?</a:t>
            </a:r>
            <a:endParaRPr sz="22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399" y="1415737"/>
            <a:ext cx="5219201" cy="29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319650" y="752875"/>
            <a:ext cx="86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The generator and discriminator are </a:t>
            </a:r>
            <a:r>
              <a:rPr lang="sv">
                <a:solidFill>
                  <a:srgbClr val="B8C6D3"/>
                </a:solidFill>
              </a:rPr>
              <a:t>adversaries</a:t>
            </a:r>
            <a:endParaRPr>
              <a:solidFill>
                <a:srgbClr val="B8C6D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1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2200"/>
              <a:t>Image-to-Image transformation - Used GAN architecture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3" name="Google Shape;123;p18"/>
          <p:cNvSpPr txBox="1"/>
          <p:nvPr/>
        </p:nvSpPr>
        <p:spPr>
          <a:xfrm>
            <a:off x="327600" y="752875"/>
            <a:ext cx="65958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solidFill>
                  <a:srgbClr val="B8C6D3"/>
                </a:solidFill>
              </a:rPr>
              <a:t>CycleGAN</a:t>
            </a:r>
            <a:endParaRPr b="1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For </a:t>
            </a:r>
            <a:r>
              <a:rPr b="1" lang="sv">
                <a:solidFill>
                  <a:srgbClr val="B8C6D3"/>
                </a:solidFill>
              </a:rPr>
              <a:t>Image-to-Image translation</a:t>
            </a:r>
            <a:r>
              <a:rPr lang="sv">
                <a:solidFill>
                  <a:srgbClr val="B8C6D3"/>
                </a:solidFill>
              </a:rPr>
              <a:t> model</a:t>
            </a:r>
            <a:endParaRPr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Learns </a:t>
            </a:r>
            <a:r>
              <a:rPr lang="sv">
                <a:solidFill>
                  <a:srgbClr val="B8C6D3"/>
                </a:solidFill>
              </a:rPr>
              <a:t>mapping</a:t>
            </a:r>
            <a:r>
              <a:rPr lang="sv">
                <a:solidFill>
                  <a:srgbClr val="B8C6D3"/>
                </a:solidFill>
              </a:rPr>
              <a:t> of </a:t>
            </a:r>
            <a:r>
              <a:rPr b="1" lang="sv">
                <a:solidFill>
                  <a:srgbClr val="B8C6D3"/>
                </a:solidFill>
              </a:rPr>
              <a:t>unpaired image data</a:t>
            </a:r>
            <a:endParaRPr b="1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Translates </a:t>
            </a:r>
            <a:r>
              <a:rPr b="1" lang="sv">
                <a:solidFill>
                  <a:srgbClr val="B8C6D3"/>
                </a:solidFill>
              </a:rPr>
              <a:t>back</a:t>
            </a:r>
            <a:r>
              <a:rPr lang="sv">
                <a:solidFill>
                  <a:srgbClr val="B8C6D3"/>
                </a:solidFill>
              </a:rPr>
              <a:t> to the initial domain (2 GANs)</a:t>
            </a:r>
            <a:endParaRPr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Introduction of the </a:t>
            </a:r>
            <a:r>
              <a:rPr b="1" lang="sv">
                <a:solidFill>
                  <a:srgbClr val="B8C6D3"/>
                </a:solidFill>
              </a:rPr>
              <a:t>Cycle Consistency Loss</a:t>
            </a:r>
            <a:r>
              <a:rPr lang="sv">
                <a:solidFill>
                  <a:srgbClr val="B8C6D3"/>
                </a:solidFill>
              </a:rPr>
              <a:t> </a:t>
            </a:r>
            <a:endParaRPr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solidFill>
                  <a:srgbClr val="B8C6D3"/>
                </a:solidFill>
              </a:rPr>
              <a:t>U-GAT-IT</a:t>
            </a:r>
            <a:endParaRPr b="1"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Includes an </a:t>
            </a:r>
            <a:r>
              <a:rPr b="1" lang="sv">
                <a:solidFill>
                  <a:srgbClr val="B8C6D3"/>
                </a:solidFill>
              </a:rPr>
              <a:t>a</a:t>
            </a:r>
            <a:r>
              <a:rPr b="1" lang="sv">
                <a:solidFill>
                  <a:srgbClr val="B8C6D3"/>
                </a:solidFill>
              </a:rPr>
              <a:t>ttention module</a:t>
            </a:r>
            <a:r>
              <a:rPr lang="sv">
                <a:solidFill>
                  <a:srgbClr val="B8C6D3"/>
                </a:solidFill>
              </a:rPr>
              <a:t> to guide the model</a:t>
            </a:r>
            <a:endParaRPr>
              <a:solidFill>
                <a:srgbClr val="B8C6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8C6D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8C6D3"/>
              </a:buClr>
              <a:buSzPts val="1400"/>
              <a:buChar char="●"/>
            </a:pPr>
            <a:r>
              <a:rPr lang="sv">
                <a:solidFill>
                  <a:srgbClr val="B8C6D3"/>
                </a:solidFill>
              </a:rPr>
              <a:t>Uses </a:t>
            </a:r>
            <a:r>
              <a:rPr b="1" lang="sv">
                <a:solidFill>
                  <a:srgbClr val="B8C6D3"/>
                </a:solidFill>
              </a:rPr>
              <a:t>Adaptive Layer-Instance </a:t>
            </a:r>
            <a:r>
              <a:rPr b="1" lang="sv">
                <a:solidFill>
                  <a:srgbClr val="B8C6D3"/>
                </a:solidFill>
              </a:rPr>
              <a:t>Normalization</a:t>
            </a:r>
            <a:endParaRPr b="1">
              <a:solidFill>
                <a:srgbClr val="B8C6D3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027" y="752875"/>
            <a:ext cx="2246860" cy="17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71032" l="0" r="0" t="0"/>
          <a:stretch/>
        </p:blipFill>
        <p:spPr>
          <a:xfrm flipH="1">
            <a:off x="7348125" y="2880975"/>
            <a:ext cx="974675" cy="19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6711950" y="2417400"/>
            <a:ext cx="2247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500">
                <a:solidFill>
                  <a:srgbClr val="B8C6D3"/>
                </a:solidFill>
              </a:rPr>
              <a:t>[Source: Zhu, J. Y., Park, T., Isola, P., &amp; Efros, A. A. (2017)</a:t>
            </a:r>
            <a:r>
              <a:rPr lang="sv" sz="500">
                <a:solidFill>
                  <a:srgbClr val="B8C6D3"/>
                </a:solidFill>
              </a:rPr>
              <a:t>. Unpaired image-to-image translation using cycle-consistent adversarial networks. In IEEE International Conference on Computer Vision (ICCV).}</a:t>
            </a:r>
            <a:endParaRPr sz="500">
              <a:solidFill>
                <a:srgbClr val="B8C6D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27600" y="180175"/>
            <a:ext cx="863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Image-to-Image transformation - </a:t>
            </a:r>
            <a:r>
              <a:rPr lang="sv" sz="2200"/>
              <a:t>Datasets</a:t>
            </a:r>
            <a:endParaRPr sz="220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71598" l="0" r="71987" t="0"/>
          <a:stretch/>
        </p:blipFill>
        <p:spPr>
          <a:xfrm>
            <a:off x="5356497" y="978950"/>
            <a:ext cx="3602406" cy="3652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9"/>
          <p:cNvGrpSpPr/>
          <p:nvPr/>
        </p:nvGrpSpPr>
        <p:grpSpPr>
          <a:xfrm>
            <a:off x="534275" y="978587"/>
            <a:ext cx="2162300" cy="3653189"/>
            <a:chOff x="939100" y="978587"/>
            <a:chExt cx="2162300" cy="3653189"/>
          </a:xfrm>
        </p:grpSpPr>
        <p:pic>
          <p:nvPicPr>
            <p:cNvPr id="134" name="Google Shape;13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9100" y="978938"/>
              <a:ext cx="905348" cy="1218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39980" y="2196424"/>
              <a:ext cx="903599" cy="1217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9980" y="3413901"/>
              <a:ext cx="903599" cy="1217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97789" y="3413513"/>
              <a:ext cx="903600" cy="12182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97800" y="978587"/>
              <a:ext cx="903600" cy="1216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97788" y="2194962"/>
              <a:ext cx="903600" cy="12182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27600" y="180175"/>
            <a:ext cx="863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2200"/>
              <a:t>Image-to-Image transformation - </a:t>
            </a:r>
            <a:r>
              <a:rPr lang="sv" sz="2200"/>
              <a:t>Results and issues</a:t>
            </a:r>
            <a:endParaRPr sz="2200"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1703262"/>
            <a:ext cx="1469225" cy="22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575" y="3760212"/>
            <a:ext cx="1110500" cy="11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3260325" y="3546029"/>
            <a:ext cx="753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solidFill>
                  <a:srgbClr val="B8C6D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64x64</a:t>
            </a:r>
            <a:endParaRPr sz="1200">
              <a:solidFill>
                <a:srgbClr val="B8C6D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p20"/>
          <p:cNvSpPr/>
          <p:nvPr/>
        </p:nvSpPr>
        <p:spPr>
          <a:xfrm rot="-1800353">
            <a:off x="1951432" y="1479749"/>
            <a:ext cx="1086407" cy="4662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 </a:t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962" y="752867"/>
            <a:ext cx="869738" cy="130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 flipH="1" rot="-8999647">
            <a:off x="1951419" y="3786449"/>
            <a:ext cx="1086407" cy="4662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5">
            <a:alphaModFix/>
          </a:blip>
          <a:srcRect b="71527" l="0" r="0" t="14317"/>
          <a:stretch/>
        </p:blipFill>
        <p:spPr>
          <a:xfrm>
            <a:off x="5467525" y="828513"/>
            <a:ext cx="1110500" cy="110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b="28692" l="0" r="0" t="57152"/>
          <a:stretch/>
        </p:blipFill>
        <p:spPr>
          <a:xfrm>
            <a:off x="7853475" y="830938"/>
            <a:ext cx="1105581" cy="109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6">
            <a:alphaModFix/>
          </a:blip>
          <a:srcRect b="28568" l="0" r="0" t="57339"/>
          <a:stretch/>
        </p:blipFill>
        <p:spPr>
          <a:xfrm>
            <a:off x="7851013" y="3746980"/>
            <a:ext cx="1110500" cy="109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7">
            <a:alphaModFix/>
          </a:blip>
          <a:srcRect b="71564" l="0" r="0" t="14432"/>
          <a:stretch/>
        </p:blipFill>
        <p:spPr>
          <a:xfrm>
            <a:off x="5467513" y="3757950"/>
            <a:ext cx="1110500" cy="10885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 rot="-949">
            <a:off x="4226457" y="1172064"/>
            <a:ext cx="1086300" cy="46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 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 rot="-949">
            <a:off x="6672607" y="1172064"/>
            <a:ext cx="1086300" cy="46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 </a:t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 rot="-949">
            <a:off x="4286657" y="4061577"/>
            <a:ext cx="1086300" cy="46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 </a:t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 rot="-949">
            <a:off x="6671382" y="4061577"/>
            <a:ext cx="1086300" cy="46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B8C6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27600" y="180175"/>
            <a:ext cx="863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200"/>
              <a:t>Project idea</a:t>
            </a:r>
            <a:endParaRPr sz="2200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533" y="3646210"/>
            <a:ext cx="655003" cy="69207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/>
          <p:nvPr/>
        </p:nvSpPr>
        <p:spPr>
          <a:xfrm>
            <a:off x="1076125" y="2479400"/>
            <a:ext cx="1877700" cy="489900"/>
          </a:xfrm>
          <a:prstGeom prst="roundRect">
            <a:avLst>
              <a:gd fmla="val 16667" name="adj"/>
            </a:avLst>
          </a:prstGeom>
          <a:solidFill>
            <a:srgbClr val="5366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B8C6D3"/>
                </a:solidFill>
              </a:rPr>
              <a:t>Option 1</a:t>
            </a:r>
            <a:endParaRPr>
              <a:solidFill>
                <a:srgbClr val="B8C6D3"/>
              </a:solidFill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23" y="3127051"/>
            <a:ext cx="1091852" cy="17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3212088" y="1116488"/>
            <a:ext cx="2719800" cy="489900"/>
          </a:xfrm>
          <a:prstGeom prst="roundRect">
            <a:avLst>
              <a:gd fmla="val 16667" name="adj"/>
            </a:avLst>
          </a:prstGeom>
          <a:solidFill>
            <a:srgbClr val="53667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B8C6D3"/>
                </a:solidFill>
              </a:rPr>
              <a:t>Generate 2D character sprites with GANs</a:t>
            </a:r>
            <a:endParaRPr>
              <a:solidFill>
                <a:srgbClr val="B8C6D3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5952175" y="2479400"/>
            <a:ext cx="1879200" cy="489900"/>
          </a:xfrm>
          <a:prstGeom prst="roundRect">
            <a:avLst>
              <a:gd fmla="val 16667" name="adj"/>
            </a:avLst>
          </a:prstGeom>
          <a:solidFill>
            <a:srgbClr val="536679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rgbClr val="B8C6D3"/>
                </a:solidFill>
              </a:rPr>
              <a:t>Option 2</a:t>
            </a:r>
            <a:endParaRPr>
              <a:solidFill>
                <a:srgbClr val="B8C6D3"/>
              </a:solidFill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9875" y="3398788"/>
            <a:ext cx="608400" cy="6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8800" y="3460150"/>
            <a:ext cx="1216800" cy="12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6850713" y="3922583"/>
            <a:ext cx="6495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 rot="7800251">
            <a:off x="2694889" y="1908958"/>
            <a:ext cx="565145" cy="2678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 flipH="1" rot="-7800251">
            <a:off x="5761389" y="1908958"/>
            <a:ext cx="565145" cy="2678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9138" y="33981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9738" y="4129263"/>
            <a:ext cx="608400" cy="6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49288" y="4129263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1950938" y="3922596"/>
            <a:ext cx="6495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